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Proxima Nova"/>
      <p:regular r:id="rId28"/>
      <p:bold r:id="rId29"/>
      <p:italic r:id="rId30"/>
      <p:boldItalic r:id="rId31"/>
    </p:embeddedFont>
    <p:embeddedFont>
      <p:font typeface="Robo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C51DFEF-1DA3-4EBC-9170-320908B6F7A5}">
  <a:tblStyle styleId="{4C51DFEF-1DA3-4EBC-9170-320908B6F7A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ProximaNova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ProximaNova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ProximaNova-boldItalic.fntdata"/><Relationship Id="rId30" Type="http://schemas.openxmlformats.org/officeDocument/2006/relationships/font" Target="fonts/ProximaNova-italic.fntdata"/><Relationship Id="rId11" Type="http://schemas.openxmlformats.org/officeDocument/2006/relationships/slide" Target="slides/slide5.xml"/><Relationship Id="rId33" Type="http://schemas.openxmlformats.org/officeDocument/2006/relationships/font" Target="fonts/Roboto-bold.fntdata"/><Relationship Id="rId10" Type="http://schemas.openxmlformats.org/officeDocument/2006/relationships/slide" Target="slides/slide4.xml"/><Relationship Id="rId32" Type="http://schemas.openxmlformats.org/officeDocument/2006/relationships/font" Target="fonts/Roboto-regular.fntdata"/><Relationship Id="rId13" Type="http://schemas.openxmlformats.org/officeDocument/2006/relationships/slide" Target="slides/slide7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6.xml"/><Relationship Id="rId34" Type="http://schemas.openxmlformats.org/officeDocument/2006/relationships/font" Target="fonts/Roboto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3ffcc4759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3ffcc4759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3ffcc4759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3ffcc4759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3ffcc4759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3ffcc4759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3ffcc47594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3ffcc47594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e33ed9b3c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3e33ed9b3c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401760e31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401760e31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3e33ed9b3c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3e33ed9b3c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3e33ed9b3c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3e33ed9b3c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401760e316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401760e316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3e33ed9b3c_0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3e33ed9b3c_0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3e33ed9b3c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3e33ed9b3c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401760e31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401760e31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4311c7a0d2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4311c7a0d2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3e33ed9b3c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3e33ed9b3c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3e33ed9b3c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3e33ed9b3c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We used the open source ImageMagic tool to perform the image processing offline to avoid running out of container resources on CoLab.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This is based on the same open source code as the python libraries used in the examples, just running as standalone command-line tools.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>
                <a:solidFill>
                  <a:schemeClr val="dk1"/>
                </a:solidFill>
              </a:rPr>
              <a:t>We tried multiple resolutions and aspect ratios and this is another parameter we can experiment with along with the other hyperparameters for kernel, stride, etc.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36e5c61e1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36e5c61e1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3e33ed9b3c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3e33ed9b3c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3ffcc47594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3ffcc47594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3ffcc4759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3ffcc4759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ffcc4759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3ffcc4759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Relationship Id="rId6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hyperlink" Target="https://www.dosomething.org/us/facts/11-facts-about-animal-homelessness#:~:text=Approximately%207.6%20million%20companion%20animals,are%20returned%20to%20their%20owners.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towardsdatascience.com/image-clustering-using-k-means-4a78478d2b83" TargetMode="External"/><Relationship Id="rId4" Type="http://schemas.openxmlformats.org/officeDocument/2006/relationships/hyperlink" Target="https://pyimagesearch.com/2017/06/05/computing-image-colorfulness-with-opencv-and-python/" TargetMode="External"/><Relationship Id="rId5" Type="http://schemas.openxmlformats.org/officeDocument/2006/relationships/hyperlink" Target="https://stackoverflow.com/questions/3490727/what-are-some-methods-to-analyze-image-brightness-using-python" TargetMode="External"/><Relationship Id="rId6" Type="http://schemas.openxmlformats.org/officeDocument/2006/relationships/hyperlink" Target="http://compositesupport.mementopix.com/support/solutions/articles/12000052997-images-brightness-contrast-color-and-other-properties-" TargetMode="External"/><Relationship Id="rId7" Type="http://schemas.openxmlformats.org/officeDocument/2006/relationships/hyperlink" Target="https://www.analyticsvidhya.com/blog/2019/08/3-techniques-extract-features-from-image-data-machine-learning-python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PetFinder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440">
                <a:latin typeface="Arial"/>
                <a:ea typeface="Arial"/>
                <a:cs typeface="Arial"/>
                <a:sym typeface="Arial"/>
              </a:rPr>
              <a:t>Marguerite Morgan</a:t>
            </a:r>
            <a:endParaRPr sz="144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440">
                <a:latin typeface="Arial"/>
                <a:ea typeface="Arial"/>
                <a:cs typeface="Arial"/>
                <a:sym typeface="Arial"/>
              </a:rPr>
              <a:t>Sunayna Jain</a:t>
            </a:r>
            <a:endParaRPr sz="144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440">
                <a:latin typeface="Arial"/>
                <a:ea typeface="Arial"/>
                <a:cs typeface="Arial"/>
                <a:sym typeface="Arial"/>
              </a:rPr>
              <a:t>Murray Stokely</a:t>
            </a:r>
            <a:endParaRPr sz="144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311700" y="766350"/>
            <a:ext cx="8520600" cy="37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rgbClr val="000000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RMSE values for our model are high</a:t>
            </a:r>
            <a:endParaRPr sz="1400">
              <a:solidFill>
                <a:srgbClr val="000000"/>
              </a:solidFill>
              <a:highlight>
                <a:srgbClr val="FFFFFE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lang="en" sz="1400">
                <a:solidFill>
                  <a:srgbClr val="000000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Consistent with EDA, the features </a:t>
            </a:r>
            <a:r>
              <a:rPr b="1" lang="en" sz="1400">
                <a:solidFill>
                  <a:srgbClr val="000000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Eyes</a:t>
            </a:r>
            <a:r>
              <a:rPr lang="en" sz="1400">
                <a:solidFill>
                  <a:srgbClr val="000000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1400">
                <a:solidFill>
                  <a:srgbClr val="000000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Face</a:t>
            </a:r>
            <a:r>
              <a:rPr lang="en" sz="1400">
                <a:solidFill>
                  <a:srgbClr val="000000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400">
                <a:solidFill>
                  <a:srgbClr val="000000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b="1" lang="en" sz="1400">
                <a:solidFill>
                  <a:srgbClr val="000000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 Blur </a:t>
            </a:r>
            <a:r>
              <a:rPr lang="en" sz="1400">
                <a:solidFill>
                  <a:srgbClr val="000000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are significant according to the model, with p-values less than 0.05</a:t>
            </a:r>
            <a:endParaRPr sz="1400">
              <a:solidFill>
                <a:srgbClr val="000000"/>
              </a:solidFill>
              <a:highlight>
                <a:srgbClr val="FFFFFE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FFFFFE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300" y="2410525"/>
            <a:ext cx="4478799" cy="245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Baseline: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linear regression on metadata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49" name="Google Shape;149;p22"/>
          <p:cNvGraphicFramePr/>
          <p:nvPr/>
        </p:nvGraphicFramePr>
        <p:xfrm>
          <a:off x="5945300" y="280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{4C51DFEF-1DA3-4EBC-9170-320908B6F7A5}</a:tableStyleId>
              </a:tblPr>
              <a:tblGrid>
                <a:gridCol w="1166400"/>
                <a:gridCol w="1166400"/>
              </a:tblGrid>
              <a:tr h="3962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RMSE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20.60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Validation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20.58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20.31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50" name="Google Shape;150;p22"/>
          <p:cNvSpPr/>
          <p:nvPr/>
        </p:nvSpPr>
        <p:spPr>
          <a:xfrm>
            <a:off x="579300" y="2935000"/>
            <a:ext cx="4526400" cy="262800"/>
          </a:xfrm>
          <a:prstGeom prst="frame">
            <a:avLst>
              <a:gd fmla="val 8218" name="adj1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555500" y="4044925"/>
            <a:ext cx="4526400" cy="171000"/>
          </a:xfrm>
          <a:prstGeom prst="frame">
            <a:avLst>
              <a:gd fmla="val 8218" name="adj1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350" y="1749486"/>
            <a:ext cx="7766876" cy="428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/>
          <p:nvPr>
            <p:ph idx="1" type="body"/>
          </p:nvPr>
        </p:nvSpPr>
        <p:spPr>
          <a:xfrm>
            <a:off x="311700" y="922775"/>
            <a:ext cx="8520600" cy="38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Used transfer learning model InceptionV3 trained on ImageNet for feature extraction from images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extracted features to perform k-means clustering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Average dog popularity: 40.8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Average cat popularity: 34.5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8" name="Google Shape;158;p2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Feature extraction: Dog vs Cat classification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3300" y="1984175"/>
            <a:ext cx="5356350" cy="299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3"/>
          <p:cNvSpPr txBox="1"/>
          <p:nvPr/>
        </p:nvSpPr>
        <p:spPr>
          <a:xfrm>
            <a:off x="246600" y="2554125"/>
            <a:ext cx="137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Dog</a:t>
            </a:r>
            <a:r>
              <a:rPr lang="en"/>
              <a:t> cluster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3"/>
          <p:cNvSpPr txBox="1"/>
          <p:nvPr/>
        </p:nvSpPr>
        <p:spPr>
          <a:xfrm>
            <a:off x="246600" y="4089300"/>
            <a:ext cx="137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Cat</a:t>
            </a:r>
            <a:r>
              <a:rPr lang="en"/>
              <a:t> cluster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idx="1" type="body"/>
          </p:nvPr>
        </p:nvSpPr>
        <p:spPr>
          <a:xfrm>
            <a:off x="311700" y="1277075"/>
            <a:ext cx="8520600" cy="32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Char char="●"/>
            </a:pPr>
            <a:r>
              <a:rPr b="1" lang="en" sz="1400">
                <a:solidFill>
                  <a:srgbClr val="000000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isDog</a:t>
            </a:r>
            <a:r>
              <a:rPr lang="en" sz="1400">
                <a:solidFill>
                  <a:srgbClr val="000000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 feature was added to the photo metadata based on </a:t>
            </a:r>
            <a:r>
              <a:rPr lang="en" sz="1400">
                <a:solidFill>
                  <a:srgbClr val="000000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clustering</a:t>
            </a:r>
            <a:r>
              <a:rPr lang="en" sz="1400">
                <a:solidFill>
                  <a:srgbClr val="000000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 results</a:t>
            </a:r>
            <a:endParaRPr sz="1400">
              <a:solidFill>
                <a:srgbClr val="000000"/>
              </a:solidFill>
              <a:highlight>
                <a:srgbClr val="FFFFFE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The model with </a:t>
            </a:r>
            <a:r>
              <a:rPr b="1" lang="en" sz="1400">
                <a:solidFill>
                  <a:srgbClr val="000000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isDog</a:t>
            </a:r>
            <a:r>
              <a:rPr lang="en" sz="1400">
                <a:solidFill>
                  <a:srgbClr val="000000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 feature performs marginally better than baseline</a:t>
            </a:r>
            <a:endParaRPr sz="1400">
              <a:solidFill>
                <a:srgbClr val="000000"/>
              </a:solidFill>
              <a:highlight>
                <a:srgbClr val="FFFFFE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1" lang="en" sz="1400">
                <a:solidFill>
                  <a:srgbClr val="000000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Brightness</a:t>
            </a:r>
            <a:r>
              <a:rPr lang="en" sz="1400">
                <a:solidFill>
                  <a:srgbClr val="000000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" sz="1400">
                <a:solidFill>
                  <a:srgbClr val="000000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Colorfulness</a:t>
            </a:r>
            <a:r>
              <a:rPr lang="en" sz="1400">
                <a:solidFill>
                  <a:srgbClr val="000000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 attributes were also extracted from the images</a:t>
            </a:r>
            <a:endParaRPr sz="1400">
              <a:solidFill>
                <a:srgbClr val="000000"/>
              </a:solidFill>
              <a:highlight>
                <a:srgbClr val="FFFFFE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00000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The model with </a:t>
            </a:r>
            <a:r>
              <a:rPr b="1" lang="en" sz="1400">
                <a:solidFill>
                  <a:srgbClr val="000000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isDog</a:t>
            </a:r>
            <a:r>
              <a:rPr lang="en" sz="1400">
                <a:solidFill>
                  <a:srgbClr val="000000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1400">
                <a:solidFill>
                  <a:srgbClr val="000000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Brightness</a:t>
            </a:r>
            <a:r>
              <a:rPr lang="en" sz="1400">
                <a:solidFill>
                  <a:srgbClr val="000000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" sz="1400">
                <a:solidFill>
                  <a:srgbClr val="000000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Colorfulness</a:t>
            </a:r>
            <a:r>
              <a:rPr lang="en" sz="1400">
                <a:solidFill>
                  <a:srgbClr val="000000"/>
                </a:solidFill>
                <a:highlight>
                  <a:srgbClr val="FFFFFE"/>
                </a:highlight>
                <a:latin typeface="Arial"/>
                <a:ea typeface="Arial"/>
                <a:cs typeface="Arial"/>
                <a:sym typeface="Arial"/>
              </a:rPr>
              <a:t> performs the same as baseline</a:t>
            </a:r>
            <a:endParaRPr sz="1400">
              <a:solidFill>
                <a:srgbClr val="000000"/>
              </a:solidFill>
              <a:highlight>
                <a:srgbClr val="FFFFFE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2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Model #1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: linear regression on metadata with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extracted features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50" y="3067175"/>
            <a:ext cx="2208874" cy="173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7753" y="3067175"/>
            <a:ext cx="1851048" cy="191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9375" y="2869900"/>
            <a:ext cx="1602200" cy="213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28025" y="2959225"/>
            <a:ext cx="1353400" cy="197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Model #1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: linear regression on metadata with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extracted features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1275" y="1152075"/>
            <a:ext cx="4723074" cy="27038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8" name="Google Shape;178;p25"/>
          <p:cNvGraphicFramePr/>
          <p:nvPr/>
        </p:nvGraphicFramePr>
        <p:xfrm>
          <a:off x="674500" y="1180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{4C51DFEF-1DA3-4EBC-9170-320908B6F7A5}</a:tableStyleId>
              </a:tblPr>
              <a:tblGrid>
                <a:gridCol w="1166400"/>
                <a:gridCol w="1166400"/>
              </a:tblGrid>
              <a:tr h="396200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RMSE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hMerge="1"/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20.37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Validation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20.32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20.13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79" name="Google Shape;179;p25"/>
          <p:cNvSpPr/>
          <p:nvPr/>
        </p:nvSpPr>
        <p:spPr>
          <a:xfrm>
            <a:off x="3881275" y="1709975"/>
            <a:ext cx="4723200" cy="262800"/>
          </a:xfrm>
          <a:prstGeom prst="frame">
            <a:avLst>
              <a:gd fmla="val 8218" name="adj1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5"/>
          <p:cNvSpPr/>
          <p:nvPr/>
        </p:nvSpPr>
        <p:spPr>
          <a:xfrm>
            <a:off x="3881275" y="2906700"/>
            <a:ext cx="4723200" cy="262800"/>
          </a:xfrm>
          <a:prstGeom prst="frame">
            <a:avLst>
              <a:gd fmla="val 8218" name="adj1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type="title"/>
          </p:nvPr>
        </p:nvSpPr>
        <p:spPr>
          <a:xfrm>
            <a:off x="245275" y="230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Model #2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: linear regression on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images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6"/>
          <p:cNvSpPr txBox="1"/>
          <p:nvPr/>
        </p:nvSpPr>
        <p:spPr>
          <a:xfrm>
            <a:off x="235850" y="833700"/>
            <a:ext cx="8148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Linear regression on the image pixels results in high levels of overfitting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Training input shape = (6,938, 90, 120, 3)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Trained on ~7000 images each with 32,400 features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Too many features for the number of images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Applied Lasso regularization to address overfitting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Regression on image data does not appear to add meaningful benefit beyond baseline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87" name="Google Shape;187;p26"/>
          <p:cNvGraphicFramePr/>
          <p:nvPr/>
        </p:nvGraphicFramePr>
        <p:xfrm>
          <a:off x="1824025" y="2957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{4C51DFEF-1DA3-4EBC-9170-320908B6F7A5}</a:tableStyleId>
              </a:tblPr>
              <a:tblGrid>
                <a:gridCol w="1536550"/>
                <a:gridCol w="1353975"/>
                <a:gridCol w="1611575"/>
              </a:tblGrid>
              <a:tr h="628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RMSE pre Regularization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RMSE post Regularization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D9D9D9"/>
                    </a:solidFill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Train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0.06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20.64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Validation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43.27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20.58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Test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44.87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20.28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Model #3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: CNN with images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7"/>
          <p:cNvSpPr txBox="1"/>
          <p:nvPr/>
        </p:nvSpPr>
        <p:spPr>
          <a:xfrm>
            <a:off x="493650" y="712925"/>
            <a:ext cx="7787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Initial </a:t>
            </a:r>
            <a:r>
              <a:rPr b="1" lang="en"/>
              <a:t>Model Build 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2 convolutional layers with kernels of size 5 x 5 and strides of 1, 1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Each convolutional layer is followed by a max pooling layer with a pool size of 2, 2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Final fully connected layer has a linear activation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leverage an Adam optimizer and do 5 epochs through the data with batch size 128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Initial Model Performance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4" name="Google Shape;194;p27"/>
          <p:cNvSpPr txBox="1"/>
          <p:nvPr/>
        </p:nvSpPr>
        <p:spPr>
          <a:xfrm>
            <a:off x="5979450" y="2439500"/>
            <a:ext cx="30732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RMSE is higher than linear regression models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Train RMSE drops after the first epoch and remains relatively steady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Little noise in validation RMSE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●"/>
            </a:pPr>
            <a:r>
              <a:rPr lang="en"/>
              <a:t>Tuning kernel size, strides, pooling size, learning rate and augmenting the image may improve model performance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95" name="Google Shape;19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75" y="2401225"/>
            <a:ext cx="5741876" cy="2149368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7"/>
          <p:cNvSpPr txBox="1"/>
          <p:nvPr/>
        </p:nvSpPr>
        <p:spPr>
          <a:xfrm>
            <a:off x="2653550" y="4365800"/>
            <a:ext cx="1770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Train RMSE: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 21.95 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Val RMSE: </a:t>
            </a: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29.95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Model #3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: CNN with images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8"/>
          <p:cNvSpPr txBox="1"/>
          <p:nvPr/>
        </p:nvSpPr>
        <p:spPr>
          <a:xfrm>
            <a:off x="311700" y="3223050"/>
            <a:ext cx="54033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Hyperparameter tuning 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Hyperparameters were adjusted one at a time to assess impact on train and validation RMSE.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Adjusting the strides, pool size, learning rate, and image brightness  / contrast / orientation resulted in a slightly better RMSE. </a:t>
            </a:r>
            <a:endParaRPr/>
          </a:p>
        </p:txBody>
      </p:sp>
      <p:graphicFrame>
        <p:nvGraphicFramePr>
          <p:cNvPr id="203" name="Google Shape;203;p28"/>
          <p:cNvGraphicFramePr/>
          <p:nvPr/>
        </p:nvGraphicFramePr>
        <p:xfrm>
          <a:off x="6499500" y="12216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{4C51DFEF-1DA3-4EBC-9170-320908B6F7A5}</a:tableStyleId>
              </a:tblPr>
              <a:tblGrid>
                <a:gridCol w="1166400"/>
                <a:gridCol w="1166400"/>
              </a:tblGrid>
              <a:tr h="3620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RMSE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9D9"/>
                    </a:solidFill>
                  </a:tcPr>
                </a:tc>
                <a:tc hMerge="1"/>
              </a:tr>
              <a:tr h="410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Train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20.99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0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Validation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23.23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10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Test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22.81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04" name="Google Shape;204;p28"/>
          <p:cNvSpPr/>
          <p:nvPr/>
        </p:nvSpPr>
        <p:spPr>
          <a:xfrm rot="5400000">
            <a:off x="5464038" y="1989675"/>
            <a:ext cx="1367100" cy="3474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8"/>
          <p:cNvSpPr txBox="1"/>
          <p:nvPr/>
        </p:nvSpPr>
        <p:spPr>
          <a:xfrm>
            <a:off x="6455750" y="3191400"/>
            <a:ext cx="2811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Final CNN Performance</a:t>
            </a:r>
            <a:r>
              <a:rPr b="1" lang="en"/>
              <a:t> 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were able to improve performance through tuning hyperparameters.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CNN still performs slightly worse than the linear regression models. </a:t>
            </a:r>
            <a:endParaRPr/>
          </a:p>
        </p:txBody>
      </p:sp>
      <p:pic>
        <p:nvPicPr>
          <p:cNvPr id="206" name="Google Shape;20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17725"/>
            <a:ext cx="5895187" cy="2046087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8"/>
          <p:cNvSpPr/>
          <p:nvPr/>
        </p:nvSpPr>
        <p:spPr>
          <a:xfrm>
            <a:off x="193427" y="2772968"/>
            <a:ext cx="5508300" cy="231300"/>
          </a:xfrm>
          <a:prstGeom prst="frame">
            <a:avLst>
              <a:gd fmla="val 8218" name="adj1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Modeling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Results Summary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13" name="Google Shape;213;p29"/>
          <p:cNvGraphicFramePr/>
          <p:nvPr/>
        </p:nvGraphicFramePr>
        <p:xfrm>
          <a:off x="553350" y="98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{4C51DFEF-1DA3-4EBC-9170-320908B6F7A5}</a:tableStyleId>
              </a:tblPr>
              <a:tblGrid>
                <a:gridCol w="2667800"/>
                <a:gridCol w="1614700"/>
                <a:gridCol w="1518150"/>
                <a:gridCol w="1609250"/>
              </a:tblGrid>
              <a:tr h="4069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Model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RMSE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 hMerge="1"/>
                <a:tc hMerge="1"/>
              </a:tr>
              <a:tr h="4069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Train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Validation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Test</a:t>
                      </a:r>
                      <a:endParaRPr/>
                    </a:p>
                  </a:txBody>
                  <a:tcPr marT="91425" marB="91425" marR="91425" marL="91425" anchor="ctr">
                    <a:solidFill>
                      <a:srgbClr val="CCCCCC"/>
                    </a:solidFill>
                  </a:tcPr>
                </a:tc>
              </a:tr>
              <a:tr h="406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Baseline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20.6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20.58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20.31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417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Baseline + engineered features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20.37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20.32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20.13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559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Linear regression on image data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20.64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20.58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20.28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406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CNN on image data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20.99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23.23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22.81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214" name="Google Shape;214;p29"/>
          <p:cNvSpPr/>
          <p:nvPr/>
        </p:nvSpPr>
        <p:spPr>
          <a:xfrm>
            <a:off x="538000" y="2206350"/>
            <a:ext cx="7440600" cy="427500"/>
          </a:xfrm>
          <a:prstGeom prst="frame">
            <a:avLst>
              <a:gd fmla="val 8218" name="adj1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Final Model: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Analysis of Errors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0"/>
          <p:cNvSpPr txBox="1"/>
          <p:nvPr/>
        </p:nvSpPr>
        <p:spPr>
          <a:xfrm>
            <a:off x="3606950" y="442525"/>
            <a:ext cx="56133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Key Takeaways</a:t>
            </a:r>
            <a:endParaRPr b="1"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~60 images had a residual &gt; 40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Hypotheses: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Highly popular images don’t have detectable key differentiating factors 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Added blur when resizing these images may also have impacted our ability to accurately extract features from them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Potential next steps: 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Bucket scores into H / M / L popularity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Explore other image resizing methods</a:t>
            </a:r>
            <a:endParaRPr sz="1300"/>
          </a:p>
        </p:txBody>
      </p:sp>
      <p:pic>
        <p:nvPicPr>
          <p:cNvPr id="221" name="Google Shape;22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75" y="688300"/>
            <a:ext cx="2843018" cy="203520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0"/>
          <p:cNvSpPr/>
          <p:nvPr/>
        </p:nvSpPr>
        <p:spPr>
          <a:xfrm>
            <a:off x="1806767" y="2238219"/>
            <a:ext cx="1454700" cy="485400"/>
          </a:xfrm>
          <a:prstGeom prst="flowChartConnector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600" y="3004403"/>
            <a:ext cx="6989975" cy="1852221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4" name="Google Shape;224;p30"/>
          <p:cNvSpPr txBox="1"/>
          <p:nvPr/>
        </p:nvSpPr>
        <p:spPr>
          <a:xfrm>
            <a:off x="3177505" y="2629825"/>
            <a:ext cx="209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Large Residual Images</a:t>
            </a:r>
            <a:endParaRPr b="1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Takeaways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&amp; Next Steps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1"/>
          <p:cNvSpPr txBox="1"/>
          <p:nvPr/>
        </p:nvSpPr>
        <p:spPr>
          <a:xfrm>
            <a:off x="353550" y="980800"/>
            <a:ext cx="83481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All 4 of our models performed relatively similarly</a:t>
            </a:r>
            <a:r>
              <a:rPr lang="en"/>
              <a:t> with an RMSE in the range of 20-23.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</a:t>
            </a:r>
            <a:r>
              <a:rPr b="1" lang="en"/>
              <a:t>CNN model in particular has many more hyperparameters that can be further tuned to enhance model performance</a:t>
            </a:r>
            <a:r>
              <a:rPr lang="en"/>
              <a:t>. We explored kernel size, strides, pool size, and image augmentation, but only scratched the surface of the available techniques we could apply.</a:t>
            </a:r>
            <a:endParaRPr b="1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Linear regression provides interpretable insight into the characteristics of the most likeable pets</a:t>
            </a:r>
            <a:r>
              <a:rPr lang="en"/>
              <a:t> in the data; the </a:t>
            </a:r>
            <a:r>
              <a:rPr b="1" lang="en"/>
              <a:t>CNN is more opaque</a:t>
            </a:r>
            <a:r>
              <a:rPr lang="en"/>
              <a:t> in translating to human understandable feedback about the characteristics of the image data that define likeability.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Next steps for the linear regression might be to bucket scores into H / M / L and run a logistic regression and explore other image resizing methodologies.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 would be interesting to extract other pet traits, such as </a:t>
            </a:r>
            <a:r>
              <a:rPr lang="en"/>
              <a:t>their furriness and breed, and add those to the linear regression.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Moving forward, it would be </a:t>
            </a:r>
            <a:r>
              <a:rPr b="1" lang="en"/>
              <a:t>helpful to understand the relationship between popularity score and time to pet adoption</a:t>
            </a:r>
            <a:r>
              <a:rPr lang="en"/>
              <a:t>. In particular, if there is a wide range of popularity scores associated with the same general adoption time, this may impact the interpretation of our model’s RMSE.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Pet homelessness is a large issue worldwide.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5178550" y="923875"/>
            <a:ext cx="3729900" cy="2686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the US alone, it’s estimated that ~6 millions animals enter shelters each year; 35% don’t get adopted and 15% end up being euthanized.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PetFinder.my formed in 2008 and has become Malaysia’s leading animal welfare program, finding homes for </a:t>
            </a: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thousands</a:t>
            </a: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animals each year.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animal’s photo is hypothesized to be a key factor in an animal’s likelihood of and </a:t>
            </a:r>
            <a:r>
              <a:rPr lang="en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speed to adoption.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625" y="923850"/>
            <a:ext cx="4788576" cy="2686799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/>
          <p:nvPr/>
        </p:nvSpPr>
        <p:spPr>
          <a:xfrm>
            <a:off x="308600" y="3904875"/>
            <a:ext cx="8404500" cy="868200"/>
          </a:xfrm>
          <a:prstGeom prst="roundRect">
            <a:avLst>
              <a:gd fmla="val 16667" name="adj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/>
              <a:t>Our objective is to build</a:t>
            </a:r>
            <a:r>
              <a:rPr i="1" lang="en" sz="1800"/>
              <a:t> a model that predicts the popularity of a pet based on their photo in order to help PetFinder optimize animal images and ultimately find a home for the thousands of animals up for adoption on their </a:t>
            </a:r>
            <a:r>
              <a:rPr i="1" lang="en" sz="1800"/>
              <a:t>website</a:t>
            </a:r>
            <a:r>
              <a:rPr i="1" lang="en" sz="1800"/>
              <a:t>.</a:t>
            </a:r>
            <a:endParaRPr i="1" sz="1800"/>
          </a:p>
        </p:txBody>
      </p:sp>
      <p:sp>
        <p:nvSpPr>
          <p:cNvPr id="69" name="Google Shape;69;p14"/>
          <p:cNvSpPr txBox="1"/>
          <p:nvPr/>
        </p:nvSpPr>
        <p:spPr>
          <a:xfrm>
            <a:off x="286125" y="4672200"/>
            <a:ext cx="590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 source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References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32"/>
          <p:cNvSpPr txBox="1"/>
          <p:nvPr/>
        </p:nvSpPr>
        <p:spPr>
          <a:xfrm>
            <a:off x="353550" y="980800"/>
            <a:ext cx="8348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https://towardsdatascience.com/image-clustering-using-k-means-4a78478d2b83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https://pyimagesearch.com/2017/06/05/computing-image-colorfulness-with-opencv-and-python/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u="sng">
                <a:solidFill>
                  <a:schemeClr val="dk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https://stackoverflow.com/questions/3490727/what-are-some-methods-to-analyze-image-brightness-using-python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u="sng">
                <a:solidFill>
                  <a:schemeClr val="dk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http://compositesupport.mementopix.com/support/solutions/articles/12000052997-images-brightness-contrast-color-and-other-properties-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 u="sng">
                <a:solidFill>
                  <a:schemeClr val="dk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https://www.analyticsvidhya.com/blog/2019/08/3-techniques-extract-features-from-image-data-machine-learning-python/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Thank you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050" y="1167175"/>
            <a:ext cx="5752927" cy="2213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175" y="3711650"/>
            <a:ext cx="4127824" cy="131695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283850" y="59425"/>
            <a:ext cx="5390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Input Data</a:t>
            </a:r>
            <a:endParaRPr b="1" sz="2400"/>
          </a:p>
        </p:txBody>
      </p:sp>
      <p:sp>
        <p:nvSpPr>
          <p:cNvPr id="77" name="Google Shape;77;p15"/>
          <p:cNvSpPr txBox="1"/>
          <p:nvPr/>
        </p:nvSpPr>
        <p:spPr>
          <a:xfrm>
            <a:off x="6396600" y="119225"/>
            <a:ext cx="142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Labels</a:t>
            </a:r>
            <a:endParaRPr b="1" sz="2400"/>
          </a:p>
        </p:txBody>
      </p:sp>
      <p:sp>
        <p:nvSpPr>
          <p:cNvPr id="78" name="Google Shape;78;p15"/>
          <p:cNvSpPr txBox="1"/>
          <p:nvPr/>
        </p:nvSpPr>
        <p:spPr>
          <a:xfrm>
            <a:off x="366150" y="853825"/>
            <a:ext cx="255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 u="sng"/>
              <a:t>Photo Metadata</a:t>
            </a:r>
            <a:endParaRPr b="1" u="sng"/>
          </a:p>
        </p:txBody>
      </p:sp>
      <p:sp>
        <p:nvSpPr>
          <p:cNvPr id="79" name="Google Shape;79;p15"/>
          <p:cNvSpPr txBox="1"/>
          <p:nvPr/>
        </p:nvSpPr>
        <p:spPr>
          <a:xfrm>
            <a:off x="366150" y="3332975"/>
            <a:ext cx="255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⒉"/>
            </a:pPr>
            <a:r>
              <a:rPr b="1" lang="en" u="sng"/>
              <a:t>Images</a:t>
            </a:r>
            <a:endParaRPr b="1" u="sng"/>
          </a:p>
        </p:txBody>
      </p:sp>
      <p:sp>
        <p:nvSpPr>
          <p:cNvPr id="80" name="Google Shape;80;p15"/>
          <p:cNvSpPr txBox="1"/>
          <p:nvPr/>
        </p:nvSpPr>
        <p:spPr>
          <a:xfrm>
            <a:off x="6390525" y="857625"/>
            <a:ext cx="27465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“</a:t>
            </a:r>
            <a:r>
              <a:rPr b="1" lang="en" u="sng"/>
              <a:t>Pawpularity” Score</a:t>
            </a:r>
            <a:endParaRPr b="1" u="sng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Scale from 1-100.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Derived from each pet profile’s page view statistics such as traffic and unique clicks.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Represents in this research, the likelihood of a pet getting adopted.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Data Cleaning &amp; Processing: Image Data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5350" y="3678000"/>
            <a:ext cx="85725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675" y="796900"/>
            <a:ext cx="3094331" cy="41257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3866175" y="832550"/>
            <a:ext cx="4926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Images are of different </a:t>
            </a:r>
            <a:r>
              <a:rPr lang="en"/>
              <a:t>resolutions and orientations.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Most common aspect ratio is 3:4.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Tradeoff: either maintain original aspect ratio and have images of different resolutions, or stretch all images to a common aspect ratio.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We chose to reshape each image in our train and test data sets to 90x120.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Goal is to extract the major visual features of the image without getting too much into the details.</a:t>
            </a:r>
            <a:endParaRPr/>
          </a:p>
        </p:txBody>
      </p:sp>
      <p:sp>
        <p:nvSpPr>
          <p:cNvPr id="89" name="Google Shape;89;p16"/>
          <p:cNvSpPr/>
          <p:nvPr/>
        </p:nvSpPr>
        <p:spPr>
          <a:xfrm>
            <a:off x="3426075" y="4192300"/>
            <a:ext cx="1435500" cy="29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 txBox="1"/>
          <p:nvPr/>
        </p:nvSpPr>
        <p:spPr>
          <a:xfrm>
            <a:off x="4870825" y="3375350"/>
            <a:ext cx="85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/>
              <a:t>90x120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77">
                <a:latin typeface="Arial"/>
                <a:ea typeface="Arial"/>
                <a:cs typeface="Arial"/>
                <a:sym typeface="Arial"/>
              </a:rPr>
              <a:t>Exploratory Data Analysis: Image Metadata Inputs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00" y="865325"/>
            <a:ext cx="3900299" cy="2910964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/>
          <p:nvPr/>
        </p:nvSpPr>
        <p:spPr>
          <a:xfrm>
            <a:off x="388800" y="3908975"/>
            <a:ext cx="3900300" cy="8541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images in the dataset are similar across the metadata features; this may make it challenging to predict pet popularity based on these metadata features alone.</a:t>
            </a:r>
            <a:endParaRPr/>
          </a:p>
        </p:txBody>
      </p:sp>
      <p:sp>
        <p:nvSpPr>
          <p:cNvPr id="98" name="Google Shape;98;p17"/>
          <p:cNvSpPr/>
          <p:nvPr/>
        </p:nvSpPr>
        <p:spPr>
          <a:xfrm>
            <a:off x="4880875" y="3908975"/>
            <a:ext cx="3900300" cy="8541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of the metadata features are strongly correlated with each other; this makes sense given the context of these features.</a:t>
            </a:r>
            <a:endParaRPr/>
          </a:p>
        </p:txBody>
      </p:sp>
      <p:pic>
        <p:nvPicPr>
          <p:cNvPr id="99" name="Google Shape;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0875" y="665439"/>
            <a:ext cx="3853901" cy="3166212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/>
          <p:nvPr/>
        </p:nvSpPr>
        <p:spPr>
          <a:xfrm>
            <a:off x="5712600" y="1153350"/>
            <a:ext cx="335100" cy="279900"/>
          </a:xfrm>
          <a:prstGeom prst="frame">
            <a:avLst>
              <a:gd fmla="val 8218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/>
          <p:nvPr/>
        </p:nvSpPr>
        <p:spPr>
          <a:xfrm>
            <a:off x="5921925" y="945125"/>
            <a:ext cx="335100" cy="279900"/>
          </a:xfrm>
          <a:prstGeom prst="frame">
            <a:avLst>
              <a:gd fmla="val 8218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7"/>
          <p:cNvSpPr/>
          <p:nvPr/>
        </p:nvSpPr>
        <p:spPr>
          <a:xfrm>
            <a:off x="6862000" y="2571750"/>
            <a:ext cx="335100" cy="279900"/>
          </a:xfrm>
          <a:prstGeom prst="frame">
            <a:avLst>
              <a:gd fmla="val 8218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/>
          <p:nvPr/>
        </p:nvSpPr>
        <p:spPr>
          <a:xfrm>
            <a:off x="7052350" y="2382250"/>
            <a:ext cx="335100" cy="279900"/>
          </a:xfrm>
          <a:prstGeom prst="frame">
            <a:avLst>
              <a:gd fmla="val 8218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/>
          <p:nvPr/>
        </p:nvSpPr>
        <p:spPr>
          <a:xfrm>
            <a:off x="7252200" y="2227925"/>
            <a:ext cx="335100" cy="279900"/>
          </a:xfrm>
          <a:prstGeom prst="frame">
            <a:avLst>
              <a:gd fmla="val 8218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/>
          <p:nvPr/>
        </p:nvSpPr>
        <p:spPr>
          <a:xfrm>
            <a:off x="7452050" y="2048175"/>
            <a:ext cx="335100" cy="279900"/>
          </a:xfrm>
          <a:prstGeom prst="frame">
            <a:avLst>
              <a:gd fmla="val 8218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7"/>
          <p:cNvSpPr/>
          <p:nvPr/>
        </p:nvSpPr>
        <p:spPr>
          <a:xfrm>
            <a:off x="7661375" y="945125"/>
            <a:ext cx="335100" cy="279900"/>
          </a:xfrm>
          <a:prstGeom prst="frame">
            <a:avLst>
              <a:gd fmla="val 8218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/>
          <p:nvPr/>
        </p:nvSpPr>
        <p:spPr>
          <a:xfrm>
            <a:off x="5712600" y="2767750"/>
            <a:ext cx="335100" cy="279900"/>
          </a:xfrm>
          <a:prstGeom prst="frame">
            <a:avLst>
              <a:gd fmla="val 8218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Exploratory Data Analysis: Popularity Score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00" y="789125"/>
            <a:ext cx="4169124" cy="270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/>
          <p:nvPr/>
        </p:nvSpPr>
        <p:spPr>
          <a:xfrm>
            <a:off x="388800" y="3680375"/>
            <a:ext cx="3900300" cy="8541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Popularity score is roughly normally distributed with a mean of 38 and median of 33.</a:t>
            </a:r>
            <a:endParaRPr/>
          </a:p>
        </p:txBody>
      </p:sp>
      <p:sp>
        <p:nvSpPr>
          <p:cNvPr id="115" name="Google Shape;115;p18"/>
          <p:cNvSpPr/>
          <p:nvPr/>
        </p:nvSpPr>
        <p:spPr>
          <a:xfrm>
            <a:off x="4884850" y="3376625"/>
            <a:ext cx="3998100" cy="14616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None of the metadata variables appear to have a particularly strong or obvious relationship with popularity score. Face, blur and group appear most strongly related to </a:t>
            </a:r>
            <a:r>
              <a:rPr lang="en"/>
              <a:t>popularity; this is consistent with a 2015 study conducted on dog adoption photos in the US.</a:t>
            </a:r>
            <a:endParaRPr/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9200" y="1406250"/>
            <a:ext cx="4619148" cy="1964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/>
          <p:nvPr/>
        </p:nvSpPr>
        <p:spPr>
          <a:xfrm>
            <a:off x="4957075" y="1006475"/>
            <a:ext cx="3784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Proxima Nova"/>
                <a:ea typeface="Proxima Nova"/>
                <a:cs typeface="Proxima Nova"/>
                <a:sym typeface="Proxima Nova"/>
              </a:rPr>
              <a:t>Distribution of Metadata Variable with Popularity Score</a:t>
            </a:r>
            <a:endParaRPr b="1" sz="11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Exploratory Data Analysis: Popularity Score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500" y="789125"/>
            <a:ext cx="4169124" cy="270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/>
          <p:nvPr/>
        </p:nvSpPr>
        <p:spPr>
          <a:xfrm>
            <a:off x="388800" y="3680375"/>
            <a:ext cx="3900300" cy="8541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Popularity score is roughly normally distributed with a mean of 38 and median of 33.</a:t>
            </a:r>
            <a:endParaRPr/>
          </a:p>
        </p:txBody>
      </p:sp>
      <p:sp>
        <p:nvSpPr>
          <p:cNvPr id="125" name="Google Shape;125;p19"/>
          <p:cNvSpPr/>
          <p:nvPr/>
        </p:nvSpPr>
        <p:spPr>
          <a:xfrm>
            <a:off x="4914525" y="1404850"/>
            <a:ext cx="4024500" cy="1083300"/>
          </a:xfrm>
          <a:prstGeom prst="roundRect">
            <a:avLst>
              <a:gd fmla="val 16667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explore the highly popular images at the end of the histogram. We consider highly popular images as those images which have a popularity score &gt; 98</a:t>
            </a:r>
            <a:endParaRPr/>
          </a:p>
        </p:txBody>
      </p:sp>
      <p:sp>
        <p:nvSpPr>
          <p:cNvPr id="126" name="Google Shape;126;p19"/>
          <p:cNvSpPr/>
          <p:nvPr/>
        </p:nvSpPr>
        <p:spPr>
          <a:xfrm>
            <a:off x="3699000" y="2818350"/>
            <a:ext cx="590100" cy="449100"/>
          </a:xfrm>
          <a:prstGeom prst="flowChartConnector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9"/>
          <p:cNvSpPr/>
          <p:nvPr/>
        </p:nvSpPr>
        <p:spPr>
          <a:xfrm>
            <a:off x="4324425" y="1840750"/>
            <a:ext cx="590100" cy="211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12925"/>
            <a:ext cx="6737495" cy="3411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Highly popular photos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0"/>
          <p:cNvSpPr txBox="1"/>
          <p:nvPr/>
        </p:nvSpPr>
        <p:spPr>
          <a:xfrm>
            <a:off x="232700" y="4086850"/>
            <a:ext cx="7365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~3</a:t>
            </a:r>
            <a:r>
              <a:rPr lang="en"/>
              <a:t>% of photos in training data are highly popular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Pet facing the camera, facial features are visible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80:20 ratio of dogs vs cats in the highly popular category from clustering results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idx="1" type="body"/>
          </p:nvPr>
        </p:nvSpPr>
        <p:spPr>
          <a:xfrm>
            <a:off x="311700" y="791375"/>
            <a:ext cx="8520600" cy="39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Evaluation Metric</a:t>
            </a:r>
            <a:endParaRPr b="1" sz="19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We will u</a:t>
            </a:r>
            <a:r>
              <a:rPr lang="en" sz="14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se</a:t>
            </a:r>
            <a:r>
              <a:rPr lang="en" sz="14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the </a:t>
            </a:r>
            <a:r>
              <a:rPr b="1" lang="en" sz="14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RMSE</a:t>
            </a:r>
            <a:r>
              <a:rPr lang="en" sz="14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to evaluate the performance of our models, given that our predicted variable is a continuous value (in the range of 1 - 100). </a:t>
            </a:r>
            <a:endParaRPr sz="14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RMSE is defined as:</a:t>
            </a:r>
            <a:endParaRPr sz="14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Modeling Plan</a:t>
            </a:r>
            <a:endParaRPr b="1" sz="19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Baseline: linear regression with metadata only</a:t>
            </a:r>
            <a:endParaRPr sz="14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Model #1: linear regression with metadata and extracted image features</a:t>
            </a:r>
            <a:endParaRPr sz="14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Model #2: linear regression on images</a:t>
            </a:r>
            <a:endParaRPr sz="1400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2121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Model #3: CNN on images </a:t>
            </a:r>
            <a:endParaRPr/>
          </a:p>
        </p:txBody>
      </p:sp>
      <p:sp>
        <p:nvSpPr>
          <p:cNvPr id="140" name="Google Shape;140;p2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Evaluation Metric &amp; Modeling Plan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650" y="2099575"/>
            <a:ext cx="6668074" cy="79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